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embeddedFontLst>
    <p:embeddedFont>
      <p:font typeface="Manrope"/>
      <p:regular r:id="rId21"/>
      <p:bold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Manrope-regular.fntdata"/><Relationship Id="rId22" Type="http://schemas.openxmlformats.org/officeDocument/2006/relationships/font" Target="fonts/Manrope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1.png"/><Relationship Id="rId3" Type="http://schemas.openxmlformats.org/officeDocument/2006/relationships/image" Target="../media/image-11-1.pn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573837/" TargetMode="External"/><Relationship Id="rId5" Type="http://schemas.openxmlformats.org/officeDocument/2006/relationships/hyperlink" Target="https://arxiv.org/pdf/1810.04963" TargetMode="External"/><Relationship Id="rId8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6" Type="http://schemas.openxmlformats.org/officeDocument/2006/relationships/image" Target="../media/image-7-4.png"/><Relationship Id="rId7" Type="http://schemas.openxmlformats.org/officeDocument/2006/relationships/image" Target="../media/image-7-5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209.14286" TargetMode="External"/><Relationship Id="rId12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4" Type="http://schemas.openxmlformats.org/officeDocument/2006/relationships/image" Target="../media/image-8-2.png"/><Relationship Id="rId5" Type="http://schemas.openxmlformats.org/officeDocument/2006/relationships/image" Target="../media/image-8-2.png"/><Relationship Id="rId6" Type="http://schemas.openxmlformats.org/officeDocument/2006/relationships/image" Target="../media/image-8-5.png"/><Relationship Id="rId7" Type="http://schemas.openxmlformats.org/officeDocument/2006/relationships/image" Target="../media/image-8-6.png"/><Relationship Id="rId8" Type="http://schemas.openxmlformats.org/officeDocument/2006/relationships/image" Target="../media/image-8-7.png"/><Relationship Id="rId9" Type="http://schemas.openxmlformats.org/officeDocument/2006/relationships/image" Target="../media/image-8-8.png"/><Relationship Id="rId10" Type="http://schemas.openxmlformats.org/officeDocument/2006/relationships/image" Target="../media/image-8-9.png"/><Relationship Id="rId11" Type="http://schemas.openxmlformats.org/officeDocument/2006/relationships/image" Target="../media/image-8-10.sv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4ef082dc-d003-4b4a-99e7-55bc596e4ee7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8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186763" y="2697088"/>
            <a:ext cx="446696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4824699" y="146828"/>
            <a:ext cx="3507284" cy="42862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6750"/>
              </a:lnSpc>
            </a:pPr>
            <a:r>
              <a:rPr lang="en-US" sz="68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</a:t>
            </a:r>
            <a:endParaRPr lang="en-US" sz="6750" dirty="0"/>
          </a:p>
          <a:p>
            <a:pPr algn="r">
              <a:lnSpc>
                <a:spcPts val="6750"/>
              </a:lnSpc>
            </a:pPr>
            <a:r>
              <a:rPr lang="en-US" sz="68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qechackethz24/</a:t>
            </a:r>
            <a:endParaRPr lang="en-US" sz="6750" dirty="0"/>
          </a:p>
          <a:p>
            <a:pPr algn="r">
              <a:lnSpc>
                <a:spcPts val="6750"/>
              </a:lnSpc>
            </a:pPr>
            <a:r>
              <a:rPr lang="en-US" sz="68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quantumquants</a:t>
            </a:r>
            <a:endParaRPr lang="en-US" sz="6750" dirty="0"/>
          </a:p>
        </p:txBody>
      </p:sp>
      <p:sp>
        <p:nvSpPr>
          <p:cNvPr id="5" name="Text 2"/>
          <p:cNvSpPr/>
          <p:nvPr/>
        </p:nvSpPr>
        <p:spPr>
          <a:xfrm>
            <a:off x="476250" y="4515184"/>
            <a:ext cx="632520" cy="1524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May 5, 2024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476250" y="476250"/>
            <a:ext cx="144050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ETH Quantum Hackathon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Moody's x QuEra Challenge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81013" y="2267970"/>
            <a:ext cx="989037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Peter Ivashkov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Francesco Ruscio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Grecia Castelazo</a:t>
            </a: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Alexander Jürgens</a:t>
            </a:r>
            <a:endParaRPr lang="en-US" sz="900" dirty="0"/>
          </a:p>
        </p:txBody>
      </p:sp>
      <p:pic>
        <p:nvPicPr>
          <p:cNvPr id="8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8685" y="2044538"/>
            <a:ext cx="5953125" cy="104775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 wrap="square" lIns="330729" tIns="123693" rIns="330729" bIns="123693" rtlCol="0" anchor="ctr"/>
          <a:lstStyle/>
          <a:p>
            <a:pPr algn="ctr">
              <a:lnSpc>
                <a:spcPts val="5850"/>
              </a:lnSpc>
            </a:pPr>
            <a:r>
              <a:rPr lang="en-US" sz="4500" dirty="0">
                <a:solidFill>
                  <a:srgbClr val="001937"/>
                </a:solidFill>
              </a:rPr>
              <a:t>BONUS</a:t>
            </a:r>
            <a:endParaRPr lang="en-US" sz="1500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81914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00"/>
              </a:lnSpc>
            </a:pPr>
            <a:r>
              <a:rPr lang="en-US" sz="30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Example:TDA for Financial Time Series</a:t>
            </a:r>
            <a:endParaRPr lang="en-US" sz="3000" dirty="0"/>
          </a:p>
        </p:txBody>
      </p:sp>
      <p:pic>
        <p:nvPicPr>
          <p:cNvPr id="4" name="Image 0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1"/>
          <a:srcRect l="0" r="68510" t="0" b="16827"/>
          <a:stretch/>
        </p:blipFill>
        <p:spPr>
          <a:xfrm>
            <a:off x="1938412" y="1413586"/>
            <a:ext cx="1208606" cy="9552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2"/>
          <a:srcRect l="36599" r="38429" t="0" b="16154"/>
          <a:stretch/>
        </p:blipFill>
        <p:spPr>
          <a:xfrm>
            <a:off x="4029629" y="1413586"/>
            <a:ext cx="958395" cy="96293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3"/>
          <a:srcRect l="68052" r="0" t="0" b="16154"/>
          <a:stretch/>
        </p:blipFill>
        <p:spPr>
          <a:xfrm>
            <a:off x="5988874" y="1503931"/>
            <a:ext cx="1226164" cy="962930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3144873" y="1989683"/>
            <a:ext cx="1001224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sp>
        <p:nvSpPr>
          <p:cNvPr id="8" name="Text 2"/>
          <p:cNvSpPr/>
          <p:nvPr/>
        </p:nvSpPr>
        <p:spPr>
          <a:xfrm>
            <a:off x="2239887" y="2367655"/>
            <a:ext cx="110363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 cloud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matrix of d x c matrix</a:t>
            </a:r>
            <a:endParaRPr lang="en-US" sz="900" dirty="0"/>
          </a:p>
        </p:txBody>
      </p:sp>
      <p:sp>
        <p:nvSpPr>
          <p:cNvPr id="9" name="Text 3"/>
          <p:cNvSpPr/>
          <p:nvPr/>
        </p:nvSpPr>
        <p:spPr>
          <a:xfrm>
            <a:off x="4350208" y="2374427"/>
            <a:ext cx="32429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</a:t>
            </a:r>
            <a:endParaRPr lang="en-US" sz="900" dirty="0"/>
          </a:p>
        </p:txBody>
      </p:sp>
      <p:sp>
        <p:nvSpPr>
          <p:cNvPr id="10" name="Text 4"/>
          <p:cNvSpPr/>
          <p:nvPr/>
        </p:nvSpPr>
        <p:spPr>
          <a:xfrm>
            <a:off x="3399404" y="1815948"/>
            <a:ext cx="495002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(x,y)∈V</a:t>
            </a:r>
            <a:pPr algn="l">
              <a:lnSpc>
                <a:spcPts val="1170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⇔</a:t>
            </a:r>
            <a:endParaRPr lang="en-US" sz="900" dirty="0"/>
          </a:p>
        </p:txBody>
      </p:sp>
      <p:sp>
        <p:nvSpPr>
          <p:cNvPr id="11" name="Text 5"/>
          <p:cNvSpPr/>
          <p:nvPr/>
        </p:nvSpPr>
        <p:spPr>
          <a:xfrm>
            <a:off x="3422594" y="2004323"/>
            <a:ext cx="452140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d(x,y)&lt;ε</a:t>
            </a:r>
            <a:endParaRPr lang="en-US" sz="900" dirty="0"/>
          </a:p>
        </p:txBody>
      </p:sp>
      <p:sp>
        <p:nvSpPr>
          <p:cNvPr id="12" name="Shape 6"/>
          <p:cNvSpPr/>
          <p:nvPr/>
        </p:nvSpPr>
        <p:spPr>
          <a:xfrm>
            <a:off x="4990861" y="1988175"/>
            <a:ext cx="1001224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sp>
        <p:nvSpPr>
          <p:cNvPr id="13" name="Text 7"/>
          <p:cNvSpPr/>
          <p:nvPr/>
        </p:nvSpPr>
        <p:spPr>
          <a:xfrm>
            <a:off x="4984991" y="1843048"/>
            <a:ext cx="908521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73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NP Hard max</a:t>
            </a:r>
            <a:endParaRPr lang="en-US" sz="825" dirty="0"/>
          </a:p>
        </p:txBody>
      </p:sp>
      <p:sp>
        <p:nvSpPr>
          <p:cNvPr id="14" name="Text 8"/>
          <p:cNvSpPr/>
          <p:nvPr/>
        </p:nvSpPr>
        <p:spPr>
          <a:xfrm>
            <a:off x="4960995" y="1996545"/>
            <a:ext cx="948556" cy="1238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Clique problem class.</a:t>
            </a:r>
            <a:endParaRPr lang="en-US" sz="750" dirty="0"/>
          </a:p>
        </p:txBody>
      </p:sp>
      <p:sp>
        <p:nvSpPr>
          <p:cNvPr id="15" name="Text 9"/>
          <p:cNvSpPr/>
          <p:nvPr/>
        </p:nvSpPr>
        <p:spPr>
          <a:xfrm>
            <a:off x="3424413" y="3020148"/>
            <a:ext cx="2290316" cy="8858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input: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 time series with a sliding window of size c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 stock charts calculating L1,L2 Banach 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representations​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d: # of columns (# of 1D time series)</a:t>
            </a:r>
            <a:endParaRPr lang="en-US" sz="900" dirty="0"/>
          </a:p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c: # length of the column </a:t>
            </a:r>
            <a:endParaRPr lang="en-US" sz="900" dirty="0"/>
          </a:p>
        </p:txBody>
      </p:sp>
      <p:sp>
        <p:nvSpPr>
          <p:cNvPr id="16" name="Text 10"/>
          <p:cNvSpPr/>
          <p:nvPr/>
        </p:nvSpPr>
        <p:spPr>
          <a:xfrm>
            <a:off x="5916191" y="2464772"/>
            <a:ext cx="1372641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Simplicial Clique Complex</a:t>
            </a:r>
            <a:endParaRPr lang="en-US" sz="900" dirty="0"/>
          </a:p>
        </p:txBody>
      </p:sp>
      <p:pic>
        <p:nvPicPr>
          <p:cNvPr id="17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127" y="476709"/>
            <a:ext cx="628635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Adiabaticity?</a:t>
            </a:r>
            <a:endParaRPr lang="en-US" sz="3375" dirty="0"/>
          </a:p>
        </p:txBody>
      </p:sp>
      <p:pic>
        <p:nvPicPr>
          <p:cNvPr id="4" name="Image 0" descr="https://pitch-assets-ccb95893-de3f-4266-973c-20049231b248.s3.eu-west-1.amazonaws.com/7f40aac7-dce4-4981-b595-7ea187fffa96?pitch-bytes=326090&amp;pitch-content-type=image%2Fpng">    </p:cNvPr>
          <p:cNvPicPr>
            <a:picLocks noChangeAspect="1"/>
          </p:cNvPicPr>
          <p:nvPr/>
        </p:nvPicPr>
        <p:blipFill>
          <a:blip r:embed="rId1"/>
          <a:srcRect l="2447" r="2447" t="0" b="0"/>
          <a:stretch/>
        </p:blipFill>
        <p:spPr>
          <a:xfrm>
            <a:off x="301094" y="1258968"/>
            <a:ext cx="4059669" cy="320141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a9c3cfcc-bbf1-464f-867c-f4be625ce087?pitch-bytes=14988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29429" y="1258968"/>
            <a:ext cx="4268552" cy="3201414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31112" y="476709"/>
            <a:ext cx="628638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Pulse shape</a:t>
            </a:r>
            <a:endParaRPr lang="en-US" sz="3375" dirty="0"/>
          </a:p>
        </p:txBody>
      </p:sp>
      <p:pic>
        <p:nvPicPr>
          <p:cNvPr id="4" name="Image 0" descr="https://pitch-assets-ccb95893-de3f-4266-973c-20049231b248.s3.eu-west-1.amazonaws.com/b0e85a00-2017-4121-b2db-e68bb54429d0?pitch-bytes=3676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55156" y="1476027"/>
            <a:ext cx="7240482" cy="2651043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9776" y="370510"/>
            <a:ext cx="67557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story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5488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3286125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096000" y="1431800"/>
            <a:ext cx="2571750" cy="3236281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42875" tIns="382061" rIns="142875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7" name="Image 0" descr="https://pitch-assets-ccb95893-de3f-4266-973c-20049231b248.s3.eu-west-1.amazonaws.com/f9b86cf7-bab1-41d4-818e-a603f1234d21?pitch-bytes=111139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28180" y="2191557"/>
            <a:ext cx="2071259" cy="2078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4712" y="839099"/>
            <a:ext cx="161210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Problem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769607" y="845238"/>
            <a:ext cx="1612047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Simulations and experiments</a:t>
            </a: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575141" y="842376"/>
            <a:ext cx="1611868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Application proposal</a:t>
            </a: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11" name="Image 1" descr="https://pitch-assets-ccb95893-de3f-4266-973c-20049231b248.s3.eu-west-1.amazonaws.com/f9121563-a909-4f53-82ab-e2936f5cf8a2?pitch-bytes=141789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491891" y="2357249"/>
            <a:ext cx="2163224" cy="1745602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3"/>
          <a:srcRect l="68052" r="0" t="0" b="16154"/>
          <a:stretch/>
        </p:blipFill>
        <p:spPr>
          <a:xfrm>
            <a:off x="6668420" y="2669221"/>
            <a:ext cx="1423972" cy="1118272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22262" y="476709"/>
            <a:ext cx="628638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Problem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590538" y="1431800"/>
            <a:ext cx="3562965" cy="3236281"/>
          </a:xfrm>
          <a:prstGeom prst="roundRect">
            <a:avLst>
              <a:gd name="adj" fmla="val 524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97943" tIns="382061" rIns="197943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908129" y="1431800"/>
            <a:ext cx="3618022" cy="3236281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01001" tIns="382061" rIns="201001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6" name="Image 0" descr="https://pitch-assets-ccb95893-de3f-4266-973c-20049231b248.s3.eu-west-1.amazonaws.com/dd989d5f-a72c-4fdf-a54f-3a6547e4f292?pitch-bytes=14953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461091" y="1797226"/>
            <a:ext cx="2436495" cy="24294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5192" y="2184364"/>
            <a:ext cx="2852738" cy="17335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Extension  of defective king's </a:t>
            </a: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graph problem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8" name="Image 1" descr="https://pitch-assets-ccb95893-de3f-4266-973c-20049231b248.s3.eu-west-1.amazonaws.com/8db2af0a-065b-466e-9b09-620a2c708503?pitch-bytes=5888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80750" y="2882542"/>
            <a:ext cx="1828800" cy="678157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22262" y="476709"/>
            <a:ext cx="6286381" cy="471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Problem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590538" y="1431800"/>
            <a:ext cx="3562965" cy="3236281"/>
          </a:xfrm>
          <a:prstGeom prst="roundRect">
            <a:avLst>
              <a:gd name="adj" fmla="val 524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97943" tIns="382061" rIns="197943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908129" y="1431800"/>
            <a:ext cx="3618022" cy="3236281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01001" tIns="382061" rIns="201001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45192" y="2184364"/>
            <a:ext cx="2852738" cy="22288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Extension  of defective king's </a:t>
            </a: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graph problem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7" name="Image 0" descr="https://pitch-assets-ccb95893-de3f-4266-973c-20049231b248.s3.eu-west-1.amazonaws.com/8db2af0a-065b-466e-9b09-620a2c708503?pitch-bytes=5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80750" y="2882542"/>
            <a:ext cx="1828800" cy="678157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00255816-d484-4593-846c-7f00ae77c3c0?pitch-bytes=638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80750" y="3613425"/>
            <a:ext cx="1936275" cy="802082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062c1cf5-8477-4547-bc0b-ed31206e0bdf?pitch-bytes=38004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411126" y="1431800"/>
            <a:ext cx="2618260" cy="3236282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22262" y="476709"/>
            <a:ext cx="628638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Simulations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590538" y="1431800"/>
            <a:ext cx="3562965" cy="3236281"/>
          </a:xfrm>
          <a:prstGeom prst="roundRect">
            <a:avLst>
              <a:gd name="adj" fmla="val 524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197943" tIns="382061" rIns="197943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908129" y="1431800"/>
            <a:ext cx="3618022" cy="3236281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01001" tIns="382061" rIns="201001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689861" y="839099"/>
            <a:ext cx="161216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King's Lattice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380352" y="836388"/>
            <a:ext cx="1612166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Rb/a &gt; 3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8" name="Image 0" descr="https://pitch-assets-ccb95893-de3f-4266-973c-20049231b248.s3.eu-west-1.amazonaws.com/d9e3d84c-29b3-419c-a31f-74f30623df2c?pitch-bytes=103790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26547" y="2348399"/>
            <a:ext cx="2635815" cy="2057400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c857ab62-0790-483f-9080-def6d31d32bd?pitch-bytes=6148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349189" y="2348399"/>
            <a:ext cx="2640513" cy="2057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3236" y="1983819"/>
            <a:ext cx="3316367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</a:t>
            </a:r>
            <a:pPr algn="ctr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classical pulse-optimization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5209028" y="1986009"/>
            <a:ext cx="3316367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</a:t>
            </a:r>
            <a:pPr algn="ctr">
              <a:lnSpc>
                <a:spcPts val="1215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classical pulse-optimization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713236" y="2189559"/>
            <a:ext cx="3316367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Lattice constant = 4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5209028" y="2191749"/>
            <a:ext cx="3316367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Lattice constant = 2.5</a:t>
            </a:r>
            <a:endParaRPr lang="en-US" sz="900" dirty="0"/>
          </a:p>
        </p:txBody>
      </p:sp>
      <p:pic>
        <p:nvPicPr>
          <p:cNvPr id="14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01017" y="476709"/>
            <a:ext cx="651647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713"/>
              </a:lnSpc>
            </a:pPr>
            <a:r>
              <a:rPr lang="en-US" sz="3400" b="1" spc="-24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Hardware experiments 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5488" y="1431800"/>
            <a:ext cx="3828448" cy="3236281"/>
          </a:xfrm>
          <a:prstGeom prst="roundRect">
            <a:avLst>
              <a:gd name="adj" fmla="val 5640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12692" tIns="382061" rIns="212692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695900" y="1431800"/>
            <a:ext cx="3972612" cy="3236281"/>
          </a:xfrm>
          <a:prstGeom prst="roundRect">
            <a:avLst>
              <a:gd name="adj" fmla="val 5853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20701" tIns="382061" rIns="220701" bIns="382061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46462" y="918749"/>
            <a:ext cx="3240524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55"/>
              </a:lnSpc>
            </a:pPr>
            <a:endParaRPr lang="en-US" sz="1350" dirty="0"/>
          </a:p>
          <a:p>
            <a:pPr algn="l">
              <a:lnSpc>
                <a:spcPts val="1755"/>
              </a:lnSpc>
            </a:pPr>
            <a:endParaRPr lang="en-US" sz="1350" dirty="0"/>
          </a:p>
          <a:p>
            <a:pPr algn="l">
              <a:lnSpc>
                <a:spcPts val="1755"/>
              </a:lnSpc>
            </a:pPr>
            <a:endParaRPr lang="en-US" sz="135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Classical schedule optimization</a:t>
            </a:r>
            <a:endParaRPr lang="en-US" sz="1350" dirty="0"/>
          </a:p>
          <a:p>
            <a:pPr algn="l">
              <a:lnSpc>
                <a:spcPts val="1755"/>
              </a:lnSpc>
            </a:pPr>
            <a:endParaRPr lang="en-US" sz="1350" dirty="0"/>
          </a:p>
          <a:p>
            <a:pPr algn="l">
              <a:lnSpc>
                <a:spcPts val="1755"/>
              </a:lnSpc>
            </a:pP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805103" y="836388"/>
            <a:ext cx="220503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Experimental results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8" name="Image 0" descr="https://pitch-assets-ccb95893-de3f-4266-973c-20049231b248.s3.eu-west-1.amazonaws.com/082eefeb-4119-4f2a-9a6a-f8697abad942?pitch-bytes=93694&amp;pitch-content-type=image%2Fpng">    </p:cNvPr>
          <p:cNvPicPr>
            <a:picLocks noChangeAspect="1"/>
          </p:cNvPicPr>
          <p:nvPr/>
        </p:nvPicPr>
        <p:blipFill>
          <a:blip r:embed="rId1"/>
          <a:srcRect l="0" r="0" t="16346" b="0"/>
          <a:stretch/>
        </p:blipFill>
        <p:spPr>
          <a:xfrm>
            <a:off x="4776958" y="2389311"/>
            <a:ext cx="3687892" cy="17592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32088" y="2123228"/>
            <a:ext cx="3316248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Over 45% </a:t>
            </a:r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 probability on a </a:t>
            </a:r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15</a:t>
            </a:r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-qubit experiment</a:t>
            </a:r>
            <a:endParaRPr lang="en-US" sz="900" dirty="0"/>
          </a:p>
        </p:txBody>
      </p:sp>
      <p:pic>
        <p:nvPicPr>
          <p:cNvPr id="10" name="Image 1" descr="https://pitch-assets-ccb95893-de3f-4266-973c-20049231b248.s3.eu-west-1.amazonaws.com/f9121563-a909-4f53-82ab-e2936f5cf8a2?pitch-bytes=141789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943095" y="2277599"/>
            <a:ext cx="2702397" cy="21806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1736" y="2081168"/>
            <a:ext cx="3316367" cy="15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Classically predicted 69% </a:t>
            </a:r>
            <a:pPr algn="ctr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 probability 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4016244" y="299250"/>
            <a:ext cx="885647" cy="17830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2340"/>
              </a:lnSpc>
            </a:pPr>
            <a:r>
              <a:rPr lang="en-US" sz="1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Rb/a &gt; 3</a:t>
            </a: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  <a:p>
            <a:pPr algn="l">
              <a:lnSpc>
                <a:spcPts val="1950"/>
              </a:lnSpc>
            </a:pPr>
            <a:endParaRPr lang="en-US" sz="1500" dirty="0"/>
          </a:p>
        </p:txBody>
      </p:sp>
      <p:pic>
        <p:nvPicPr>
          <p:cNvPr id="13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307887"/>
            <a:ext cx="4946154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8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Market Crash Prediction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75488" y="1069819"/>
            <a:ext cx="3725039" cy="3598263"/>
          </a:xfrm>
          <a:prstGeom prst="roundRect">
            <a:avLst>
              <a:gd name="adj" fmla="val 4439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06947" tIns="424795" rIns="206947" bIns="424795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572000" y="1069819"/>
            <a:ext cx="4095750" cy="3598263"/>
          </a:xfrm>
          <a:prstGeom prst="roundRect">
            <a:avLst>
              <a:gd name="adj" fmla="val 4881"/>
            </a:avLst>
          </a:prstGeom>
          <a:solidFill>
            <a:srgbClr val="FFFFFF"/>
          </a:solidFill>
          <a:ln/>
          <a:effectLst>
            <a:outerShdw sx="100000" sy="100000" kx="0" ky="0" algn="bl" rotWithShape="0" blurRad="254000" dist="25400" dir="5400000">
              <a:srgbClr val="000000">
                <a:alpha val="10000"/>
              </a:srgbClr>
            </a:outerShdw>
          </a:effectLst>
        </p:spPr>
        <p:txBody>
          <a:bodyPr wrap="square" lIns="227542" tIns="424795" rIns="227542" bIns="424795" rtlCol="0" anchor="ctr"/>
          <a:lstStyle/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  <a:p>
            <a:pPr algn="ctr">
              <a:lnSpc>
                <a:spcPts val="1950"/>
              </a:lnSpc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151335" y="3519986"/>
            <a:ext cx="2506936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Topological properties of data clouds have shown predictive power for coming financial crashes in 2000, 2008, 2019 and more. </a:t>
            </a:r>
            <a:endParaRPr lang="en-US" sz="900" dirty="0"/>
          </a:p>
          <a:p>
            <a:pPr algn="l">
              <a:lnSpc>
                <a:spcPts val="1215"/>
              </a:lnSpc>
            </a:pPr>
            <a:endParaRPr lang="en-US" sz="900" dirty="0"/>
          </a:p>
          <a:p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Prime example: Persistence Landscapes </a:t>
            </a:r>
            <a:endParaRPr lang="en-US" sz="900" dirty="0"/>
          </a:p>
        </p:txBody>
      </p:sp>
      <p:pic>
        <p:nvPicPr>
          <p:cNvPr id="7" name="Image 0" descr="https://pitch-assets-ccb95893-de3f-4266-973c-20049231b248.s3.eu-west-1.amazonaws.com/75b52fcd-aeb9-42c0-bb03-7c0746209756?pitch-bytes=33781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25445" y="1250786"/>
            <a:ext cx="2622825" cy="1918013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b3af280b-1ed1-4e2c-9ca1-1ad558813221?pitch-bytes=324165&amp;pitch-content-type=image%2Fpng">    </p:cNvPr>
          <p:cNvPicPr>
            <a:picLocks noChangeAspect="1"/>
          </p:cNvPicPr>
          <p:nvPr/>
        </p:nvPicPr>
        <p:blipFill>
          <a:blip r:embed="rId2"/>
          <a:srcRect l="2163" r="0" t="0" b="0"/>
          <a:stretch/>
        </p:blipFill>
        <p:spPr>
          <a:xfrm>
            <a:off x="1148767" y="1284768"/>
            <a:ext cx="2499502" cy="18875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83471" y="1369664"/>
            <a:ext cx="3463156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Quantum Application : Betti Numbers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105301" y="4841394"/>
            <a:ext cx="195567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170"/>
              </a:lnSpc>
            </a:pPr>
            <a:r>
              <a:rPr lang="en-US" sz="900" b="1" u="sng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pubmed.ncbi.nlm.nih.gov/34573837/</a:t>
            </a:r>
            <a:endParaRPr lang="en-US" sz="900" dirty="0"/>
          </a:p>
        </p:txBody>
      </p:sp>
      <p:pic>
        <p:nvPicPr>
          <p:cNvPr id="11" name="Image 2" descr="https://pitch-assets-ccb95893-de3f-4266-973c-20049231b248.s3.eu-west-1.amazonaws.com/8328e740-2fe5-4048-ba2d-409080793e98?pitch-bytes=370981&amp;pitch-content-type=image%2Fjpeg">    </p:cNvPr>
          <p:cNvPicPr>
            <a:picLocks noChangeAspect="1"/>
          </p:cNvPicPr>
          <p:nvPr/>
        </p:nvPicPr>
        <p:blipFill>
          <a:blip r:embed="rId4"/>
          <a:srcRect l="3986" r="3067" t="33178" b="6831"/>
          <a:stretch/>
        </p:blipFill>
        <p:spPr>
          <a:xfrm>
            <a:off x="5189327" y="1741886"/>
            <a:ext cx="2843881" cy="11536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116460" y="3590254"/>
            <a:ext cx="298876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215"/>
              </a:lnSpc>
              <a:buSzPct val="100000"/>
              <a:buChar char="•"/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Higher dimensional number of holes</a:t>
            </a:r>
            <a:endParaRPr lang="en-US" sz="900" dirty="0"/>
          </a:p>
          <a:p>
            <a:pPr algn="l" marL="190500" indent="-190500">
              <a:lnSpc>
                <a:spcPts val="1215"/>
              </a:lnSpc>
              <a:buSzPct val="100000"/>
              <a:buChar char="•"/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Determining an arbitrary Betti number is </a:t>
            </a:r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#P</a:t>
            </a:r>
            <a:pPr algn="l">
              <a:lnSpc>
                <a:spcPts val="1215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hard</a:t>
            </a:r>
            <a:endParaRPr lang="en-US" sz="900" dirty="0"/>
          </a:p>
          <a:p>
            <a:pPr algn="l" marL="190500" indent="-190500">
              <a:lnSpc>
                <a:spcPts val="1215"/>
              </a:lnSpc>
              <a:buSzPct val="100000"/>
              <a:buChar char="•"/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Betti numbers of some financial datasets have been shown detectable anomalies before crashes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7730622" y="4989174"/>
            <a:ext cx="1330077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>
              <a:lnSpc>
                <a:spcPts val="1170"/>
              </a:lnSpc>
            </a:pPr>
            <a:r>
              <a:rPr lang="en-US" sz="900" b="1" u="sng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arxiv.org/pdf/1810.04963</a:t>
            </a:r>
            <a:endParaRPr lang="en-US" sz="900" dirty="0"/>
          </a:p>
        </p:txBody>
      </p:sp>
      <p:pic>
        <p:nvPicPr>
          <p:cNvPr id="14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62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45eaa68-4a06-49fb-be0c-7373f1541f24?pitch-bytes=107965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067761" y="3151176"/>
            <a:ext cx="799828" cy="7705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250"/>
            <a:ext cx="6554838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 spc="-48" kern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Quantum TDA Pipeline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6308609" y="4827780"/>
            <a:ext cx="2750046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950"/>
              </a:lnSpc>
            </a:pPr>
            <a:r>
              <a:rPr lang="en-US" sz="1500" b="1" u="sng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pPr algn="l">
              <a:lnSpc>
                <a:spcPts val="1950"/>
              </a:lnSpc>
            </a:pPr>
            <a:r>
              <a:rPr lang="en-US" sz="1500" b="0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pPr algn="l">
              <a:lnSpc>
                <a:spcPts val="1950"/>
              </a:lnSpc>
            </a:pPr>
            <a:r>
              <a:rPr lang="en-US" sz="1500" b="1" dirty="0">
                <a:solidFill>
                  <a:srgbClr val="897E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2209.14286v2 [quant-ph]</a:t>
            </a:r>
            <a:endParaRPr lang="en-US" sz="1500" dirty="0"/>
          </a:p>
        </p:txBody>
      </p:sp>
      <p:pic>
        <p:nvPicPr>
          <p:cNvPr id="6" name="Image 1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3"/>
          <a:srcRect l="0" r="68510" t="0" b="16827"/>
          <a:stretch/>
        </p:blipFill>
        <p:spPr>
          <a:xfrm>
            <a:off x="673580" y="1463778"/>
            <a:ext cx="1208606" cy="955200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4"/>
          <a:srcRect l="36599" r="38429" t="0" b="16154"/>
          <a:stretch/>
        </p:blipFill>
        <p:spPr>
          <a:xfrm>
            <a:off x="2764796" y="1463778"/>
            <a:ext cx="958395" cy="962930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6cd65bd2-bbf3-44de-813d-d976563023e9?pitch-bytes=255927&amp;pitch-content-type=image%2Fpng">    </p:cNvPr>
          <p:cNvPicPr>
            <a:picLocks noChangeAspect="1"/>
          </p:cNvPicPr>
          <p:nvPr/>
        </p:nvPicPr>
        <p:blipFill>
          <a:blip r:embed="rId5"/>
          <a:srcRect l="68052" r="0" t="0" b="16154"/>
          <a:stretch/>
        </p:blipFill>
        <p:spPr>
          <a:xfrm>
            <a:off x="7243669" y="1554123"/>
            <a:ext cx="1226164" cy="962930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1880040" y="2039875"/>
            <a:ext cx="1001224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pic>
        <p:nvPicPr>
          <p:cNvPr id="10" name="Image 4" descr="https://pitch-assets-ccb95893-de3f-4266-973c-20049231b248.s3.eu-west-1.amazonaws.com/494803b7-5b33-4af3-8be6-69a3bc19a931?pitch-bytes=489107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724000" y="1397681"/>
            <a:ext cx="1514532" cy="1029027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975054" y="2417846"/>
            <a:ext cx="603126" cy="1485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Point cloud</a:t>
            </a:r>
            <a:endParaRPr lang="en-US" sz="900" dirty="0"/>
          </a:p>
        </p:txBody>
      </p:sp>
      <p:sp>
        <p:nvSpPr>
          <p:cNvPr id="12" name="Text 4"/>
          <p:cNvSpPr/>
          <p:nvPr/>
        </p:nvSpPr>
        <p:spPr>
          <a:xfrm>
            <a:off x="3085375" y="2424619"/>
            <a:ext cx="324297" cy="1476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Graph</a:t>
            </a:r>
            <a:endParaRPr lang="en-US" sz="900" dirty="0"/>
          </a:p>
        </p:txBody>
      </p:sp>
      <p:sp>
        <p:nvSpPr>
          <p:cNvPr id="13" name="Text 5"/>
          <p:cNvSpPr/>
          <p:nvPr/>
        </p:nvSpPr>
        <p:spPr>
          <a:xfrm>
            <a:off x="2134571" y="1866140"/>
            <a:ext cx="495002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(x,y)∈V</a:t>
            </a:r>
            <a:pPr algn="l">
              <a:lnSpc>
                <a:spcPts val="1170"/>
              </a:lnSpc>
            </a:pPr>
            <a:r>
              <a:rPr lang="en-US" sz="9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⇔</a:t>
            </a:r>
            <a:endParaRPr lang="en-US" sz="900" dirty="0"/>
          </a:p>
        </p:txBody>
      </p:sp>
      <p:sp>
        <p:nvSpPr>
          <p:cNvPr id="14" name="Text 6"/>
          <p:cNvSpPr/>
          <p:nvPr/>
        </p:nvSpPr>
        <p:spPr>
          <a:xfrm>
            <a:off x="2157762" y="2054515"/>
            <a:ext cx="452140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d(x,y)&lt;ε</a:t>
            </a:r>
            <a:endParaRPr lang="en-US" sz="900" dirty="0"/>
          </a:p>
        </p:txBody>
      </p:sp>
      <p:sp>
        <p:nvSpPr>
          <p:cNvPr id="15" name="Shape 7"/>
          <p:cNvSpPr/>
          <p:nvPr/>
        </p:nvSpPr>
        <p:spPr>
          <a:xfrm>
            <a:off x="3726029" y="2038366"/>
            <a:ext cx="1001224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sp>
        <p:nvSpPr>
          <p:cNvPr id="16" name="Text 8"/>
          <p:cNvSpPr/>
          <p:nvPr/>
        </p:nvSpPr>
        <p:spPr>
          <a:xfrm>
            <a:off x="5064284" y="2422708"/>
            <a:ext cx="834628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MIS Calculation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3720158" y="1893240"/>
            <a:ext cx="913656" cy="133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73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compli-</a:t>
            </a:r>
            <a:endParaRPr lang="en-US" sz="825" dirty="0"/>
          </a:p>
        </p:txBody>
      </p:sp>
      <p:sp>
        <p:nvSpPr>
          <p:cNvPr id="18" name="Text 10"/>
          <p:cNvSpPr/>
          <p:nvPr/>
        </p:nvSpPr>
        <p:spPr>
          <a:xfrm>
            <a:off x="3786507" y="2046737"/>
            <a:ext cx="771153" cy="1238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mentary Graph G'</a:t>
            </a:r>
            <a:endParaRPr lang="en-US" sz="750" dirty="0"/>
          </a:p>
        </p:txBody>
      </p:sp>
      <p:sp>
        <p:nvSpPr>
          <p:cNvPr id="19" name="Shape 11"/>
          <p:cNvSpPr/>
          <p:nvPr/>
        </p:nvSpPr>
        <p:spPr>
          <a:xfrm>
            <a:off x="6242860" y="2035571"/>
            <a:ext cx="1001224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sp>
        <p:nvSpPr>
          <p:cNvPr id="20" name="Text 12"/>
          <p:cNvSpPr/>
          <p:nvPr/>
        </p:nvSpPr>
        <p:spPr>
          <a:xfrm>
            <a:off x="6367488" y="1890444"/>
            <a:ext cx="754484" cy="1362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073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X⊂G k-Clique </a:t>
            </a:r>
            <a:pPr algn="l">
              <a:lnSpc>
                <a:spcPts val="1073"/>
              </a:lnSpc>
            </a:pPr>
            <a:r>
              <a:rPr lang="en-US" sz="800" b="0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⇔</a:t>
            </a:r>
            <a:endParaRPr lang="en-US" sz="825" dirty="0"/>
          </a:p>
        </p:txBody>
      </p:sp>
      <p:sp>
        <p:nvSpPr>
          <p:cNvPr id="21" name="Text 13"/>
          <p:cNvSpPr/>
          <p:nvPr/>
        </p:nvSpPr>
        <p:spPr>
          <a:xfrm>
            <a:off x="6313377" y="2074056"/>
            <a:ext cx="884783" cy="1238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X⊂G' k-Independent</a:t>
            </a:r>
            <a:endParaRPr lang="en-US" sz="750" dirty="0"/>
          </a:p>
        </p:txBody>
      </p:sp>
      <p:sp>
        <p:nvSpPr>
          <p:cNvPr id="22" name="Shape 14"/>
          <p:cNvSpPr/>
          <p:nvPr/>
        </p:nvSpPr>
        <p:spPr>
          <a:xfrm rot="5400000">
            <a:off x="7474251" y="2956835"/>
            <a:ext cx="761365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pic>
        <p:nvPicPr>
          <p:cNvPr id="23" name="Image 5" descr="https://pitch-assets-ccb95893-de3f-4266-973c-20049231b248.s3.eu-west-1.amazonaws.com/b5be260a-12b2-4a7a-8976-cf079a8e3f24?pitch-bytes=106653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740119" y="3530172"/>
            <a:ext cx="2726990" cy="977227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 rot="5400000">
            <a:off x="7608325" y="2891771"/>
            <a:ext cx="632668" cy="1238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LGZ Algorithm</a:t>
            </a:r>
            <a:endParaRPr lang="en-US" sz="750" dirty="0"/>
          </a:p>
        </p:txBody>
      </p:sp>
      <p:sp>
        <p:nvSpPr>
          <p:cNvPr id="25" name="Shape 16"/>
          <p:cNvSpPr/>
          <p:nvPr/>
        </p:nvSpPr>
        <p:spPr>
          <a:xfrm rot="10800000">
            <a:off x="4720405" y="4017273"/>
            <a:ext cx="963972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pic>
        <p:nvPicPr>
          <p:cNvPr id="26" name="Image 6" descr="https://pitch-assets-ccb95893-de3f-4266-973c-20049231b248.s3.eu-west-1.amazonaws.com/68df129c-c182-4fa6-98bf-3392ca67d06b?pitch-bytes=135699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3407215" y="3151176"/>
            <a:ext cx="1259945" cy="1402917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858755" y="4027150"/>
            <a:ext cx="692646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Betti number</a:t>
            </a:r>
            <a:endParaRPr lang="en-US" sz="900" dirty="0"/>
          </a:p>
        </p:txBody>
      </p:sp>
      <p:sp>
        <p:nvSpPr>
          <p:cNvPr id="28" name="Text 18"/>
          <p:cNvSpPr/>
          <p:nvPr/>
        </p:nvSpPr>
        <p:spPr>
          <a:xfrm>
            <a:off x="3367802" y="4549145"/>
            <a:ext cx="994619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 dimensional hole</a:t>
            </a:r>
            <a:endParaRPr lang="en-US" sz="750" dirty="0"/>
          </a:p>
          <a:p>
            <a:pPr algn="l">
              <a:lnSpc>
                <a:spcPts val="975"/>
              </a:lnSpc>
            </a:pPr>
            <a:r>
              <a:rPr lang="en-US" sz="8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 a simplicial complex</a:t>
            </a:r>
            <a:endParaRPr lang="en-US" sz="750" dirty="0"/>
          </a:p>
        </p:txBody>
      </p:sp>
      <p:sp>
        <p:nvSpPr>
          <p:cNvPr id="29" name="Shape 19"/>
          <p:cNvSpPr/>
          <p:nvPr/>
        </p:nvSpPr>
        <p:spPr>
          <a:xfrm rot="10800000">
            <a:off x="2298366" y="4024516"/>
            <a:ext cx="963972" cy="0"/>
          </a:xfrm>
          <a:prstGeom prst="line">
            <a:avLst/>
          </a:prstGeom>
          <a:solidFill>
            <a:srgbClr val="FFFFFF"/>
          </a:solidFill>
          <a:ln w="21167">
            <a:solidFill>
              <a:srgbClr val="001937"/>
            </a:solidFill>
            <a:prstDash val="solid"/>
            <a:headEnd type="none"/>
            <a:tailEnd type="triangle"/>
          </a:ln>
        </p:spPr>
      </p:sp>
      <p:sp>
        <p:nvSpPr>
          <p:cNvPr id="30" name="Text 20"/>
          <p:cNvSpPr/>
          <p:nvPr/>
        </p:nvSpPr>
        <p:spPr>
          <a:xfrm>
            <a:off x="2426677" y="3879055"/>
            <a:ext cx="836935" cy="14763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Alert politicians</a:t>
            </a:r>
            <a:endParaRPr lang="en-US" sz="900" dirty="0"/>
          </a:p>
        </p:txBody>
      </p:sp>
      <p:sp>
        <p:nvSpPr>
          <p:cNvPr id="31" name="Text 21"/>
          <p:cNvSpPr/>
          <p:nvPr/>
        </p:nvSpPr>
        <p:spPr>
          <a:xfrm>
            <a:off x="2426677" y="4034393"/>
            <a:ext cx="78358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Save the world</a:t>
            </a:r>
            <a:endParaRPr lang="en-US" sz="900" dirty="0"/>
          </a:p>
          <a:p>
            <a:pPr algn="ctr">
              <a:lnSpc>
                <a:spcPts val="1170"/>
              </a:lnSpc>
            </a:pPr>
            <a:r>
              <a:rPr lang="en-US" sz="900" b="1" dirty="0">
                <a:solidFill>
                  <a:srgbClr val="00193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(optional)​</a:t>
            </a:r>
            <a:endParaRPr lang="en-US" sz="900" dirty="0"/>
          </a:p>
        </p:txBody>
      </p:sp>
      <p:pic>
        <p:nvPicPr>
          <p:cNvPr id="32" name="Image 7" descr="https://pitch-assets-ccb95893-de3f-4266-973c-20049231b248.s3.eu-west-1.amazonaws.com/b5f809d1-f4cb-4761-86f7-d4d423cbb557?pitch-bytes=33553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458190" y="3689300"/>
            <a:ext cx="679858" cy="643950"/>
          </a:xfrm>
          <a:prstGeom prst="rect">
            <a:avLst/>
          </a:prstGeom>
        </p:spPr>
      </p:pic>
      <p:pic>
        <p:nvPicPr>
          <p:cNvPr id="33" name="Image 8" descr="https://pitch-assets-ccb95893-de3f-4266-973c-20049231b248.s3.eu-west-1.amazonaws.com/try-pitch-pdf-export-logo.svg">
            <a:hlinkClick r:id="rId12" tooltip=""/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rgbClr val="897EFF"/>
            </a:gs>
            <a:gs pos="100000">
              <a:srgbClr val="FFCEA0"/>
            </a:gs>
          </a:gsLst>
          <a:lin ang="11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99298" y="1191278"/>
            <a:ext cx="5953125" cy="2754270"/>
          </a:xfrm>
          <a:prstGeom prst="roundRect">
            <a:avLst>
              <a:gd name="adj" fmla="val 80000"/>
            </a:avLst>
          </a:prstGeom>
          <a:solidFill>
            <a:srgbClr val="FFFFFF"/>
          </a:solidFill>
          <a:ln/>
        </p:spPr>
        <p:txBody>
          <a:bodyPr wrap="square" lIns="330729" tIns="325157" rIns="330729" bIns="325157" rtlCol="0" anchor="ctr"/>
          <a:lstStyle/>
          <a:p>
            <a:pPr algn="ctr">
              <a:lnSpc>
                <a:spcPts val="5850"/>
              </a:lnSpc>
            </a:pPr>
            <a:r>
              <a:rPr lang="en-US" sz="4500" dirty="0">
                <a:solidFill>
                  <a:srgbClr val="001937"/>
                </a:solidFill>
              </a:rPr>
              <a:t>THANK YOU FOR YOUR ATTENTION!</a:t>
            </a:r>
            <a:pPr algn="ctr">
              <a:lnSpc>
                <a:spcPts val="1950"/>
              </a:lnSpc>
            </a:pPr>
            <a:r>
              <a:rPr lang="en-US" sz="1500" dirty="0">
                <a:solidFill>
                  <a:srgbClr val="001937"/>
                </a:solidFill>
              </a:rPr>
              <a:t>​</a:t>
            </a:r>
            <a:endParaRPr lang="en-US" sz="1500" dirty="0"/>
          </a:p>
          <a:p>
            <a:pPr algn="ctr">
              <a:lnSpc>
                <a:spcPts val="1950"/>
              </a:lnSpc>
            </a:pPr>
            <a:r>
              <a:rPr lang="en-US" sz="1500" dirty="0">
                <a:solidFill>
                  <a:srgbClr val="001937"/>
                </a:solidFill>
              </a:rPr>
              <a:t>Answering any questions might be #P - hard…​</a:t>
            </a:r>
            <a:endParaRPr lang="en-US" sz="1500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qechackethz24/ quantumquants</dc:title>
  <dc:subject>PptxGenJS Presentation</dc:subject>
  <dc:creator>Pitch Software GmbH</dc:creator>
  <cp:lastModifiedBy>Pitch Software GmbH</cp:lastModifiedBy>
  <cp:revision>1</cp:revision>
  <dcterms:created xsi:type="dcterms:W3CDTF">2024-05-05T09:21:25Z</dcterms:created>
  <dcterms:modified xsi:type="dcterms:W3CDTF">2024-05-05T09:21:25Z</dcterms:modified>
</cp:coreProperties>
</file>